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3" r:id="rId4"/>
  </p:sldMasterIdLst>
  <p:notesMasterIdLst>
    <p:notesMasterId r:id="rId18"/>
  </p:notesMasterIdLst>
  <p:sldIdLst>
    <p:sldId id="256" r:id="rId5"/>
    <p:sldId id="278" r:id="rId6"/>
    <p:sldId id="269" r:id="rId7"/>
    <p:sldId id="294" r:id="rId8"/>
    <p:sldId id="297" r:id="rId9"/>
    <p:sldId id="298" r:id="rId10"/>
    <p:sldId id="299" r:id="rId11"/>
    <p:sldId id="301" r:id="rId12"/>
    <p:sldId id="302" r:id="rId13"/>
    <p:sldId id="303" r:id="rId14"/>
    <p:sldId id="304" r:id="rId15"/>
    <p:sldId id="272" r:id="rId16"/>
    <p:sldId id="29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6E87"/>
    <a:srgbClr val="F69CAD"/>
    <a:srgbClr val="CA1237"/>
    <a:srgbClr val="DA0605"/>
    <a:srgbClr val="FF0020"/>
    <a:srgbClr val="9E06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38"/>
    <p:restoredTop sz="97219"/>
  </p:normalViewPr>
  <p:slideViewPr>
    <p:cSldViewPr snapToGrid="0" snapToObjects="1">
      <p:cViewPr varScale="1">
        <p:scale>
          <a:sx n="107" d="100"/>
          <a:sy n="107" d="100"/>
        </p:scale>
        <p:origin x="27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4B09EC-53EA-4B02-BB13-AE93D67D1BF1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BFDD50-235F-4F8A-AC0C-5A01C91F6D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9053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FDD50-235F-4F8A-AC0C-5A01C91F6D4C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2082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10837-B635-454B-8E02-D768141C9426}" type="datetime4">
              <a:rPr lang="en-US" smtClean="0"/>
              <a:t>May 1,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87667" y="6356350"/>
            <a:ext cx="516465" cy="365125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97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E3B2B-4BCD-40EE-9C65-A7FEFD61D2A8}" type="datetime4">
              <a:rPr lang="en-US" smtClean="0"/>
              <a:t>May 1,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020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E88E2-0FDD-4149-9C39-E71DDF63D118}" type="datetime4">
              <a:rPr lang="en-US" smtClean="0"/>
              <a:t>May 1,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29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42F23-03FC-4BDA-8C2B-E832DC727DC7}" type="datetime4">
              <a:rPr lang="en-US" smtClean="0"/>
              <a:t>May 1,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17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B451E-1CF8-4FB6-ABF4-830F5E994118}" type="datetime4">
              <a:rPr lang="en-US" smtClean="0"/>
              <a:t>May 1,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777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F67B-7CD5-44D8-8FC2-C236075A2B17}" type="datetime4">
              <a:rPr lang="en-US" smtClean="0"/>
              <a:t>May 1, 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26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81FF0-956D-4CDD-AB8A-A7C9590B57C8}" type="datetime4">
              <a:rPr lang="en-US" smtClean="0"/>
              <a:t>May 1, 2024</a:t>
            </a:fld>
            <a:endParaRPr lang="en-US" dirty="0">
              <a:latin typeface="+mn-lt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1192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48F66-DA93-4EF8-BF38-A25996B563FB}" type="datetime4">
              <a:rPr lang="en-US" smtClean="0"/>
              <a:t>May 1, 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254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1D23-4731-4A6F-859E-7A92EEB043FF}" type="datetime4">
              <a:rPr lang="en-US" smtClean="0"/>
              <a:t>May 1,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653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13BE0-D5B6-4BC7-A524-68357EFD90A8}" type="datetime4">
              <a:rPr lang="en-US" smtClean="0"/>
              <a:t>May 1,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2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135B1-A3BA-4427-AD44-E47A828C9AF1}" type="datetime4">
              <a:rPr lang="en-US" smtClean="0"/>
              <a:t>May 1,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9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01B0C-59BA-4599-AB36-C5D7C51C2231}" type="datetime4">
              <a:rPr lang="en-US" smtClean="0"/>
              <a:t>May 1, 2024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2152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529" y="1930081"/>
            <a:ext cx="11116236" cy="1261874"/>
          </a:xfrm>
        </p:spPr>
        <p:txBody>
          <a:bodyPr>
            <a:normAutofit fontScale="90000"/>
          </a:bodyPr>
          <a:lstStyle/>
          <a:p>
            <a:r>
              <a:rPr lang="en-US" sz="4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A Generalized PSS Architecture for Balancing Transient and Small-Signal Response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524000" y="5019358"/>
            <a:ext cx="9144000" cy="1033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Athul Jose P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11867566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5355021" y="3284961"/>
            <a:ext cx="1481958" cy="4572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56E6B-40CF-5F42-B72E-3CEF14FAF60D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FCFEFF"/>
              </a:clrFrom>
              <a:clrTo>
                <a:srgbClr val="FC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379" y="545206"/>
            <a:ext cx="1267508" cy="1261874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A1402240-BC19-8911-632F-A632BD34049E}"/>
              </a:ext>
            </a:extLst>
          </p:cNvPr>
          <p:cNvSpPr txBox="1">
            <a:spLocks/>
          </p:cNvSpPr>
          <p:nvPr/>
        </p:nvSpPr>
        <p:spPr>
          <a:xfrm>
            <a:off x="1524000" y="3406497"/>
            <a:ext cx="9144000" cy="461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Ryan T. Elliott 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Payman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Arabshahi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, and Daniel S.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Kirschen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ED5FC46-8AE9-B2C7-7881-88D98347AA10}"/>
              </a:ext>
            </a:extLst>
          </p:cNvPr>
          <p:cNvSpPr txBox="1">
            <a:spLocks/>
          </p:cNvSpPr>
          <p:nvPr/>
        </p:nvSpPr>
        <p:spPr>
          <a:xfrm>
            <a:off x="1613647" y="3803347"/>
            <a:ext cx="9144000" cy="461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IEEE Transactions on Power Systems, Vol.35, No. 2, pp.1446-1456, March 2020</a:t>
            </a:r>
          </a:p>
        </p:txBody>
      </p:sp>
    </p:spTree>
    <p:extLst>
      <p:ext uri="{BB962C8B-B14F-4D97-AF65-F5344CB8AC3E}">
        <p14:creationId xmlns:p14="http://schemas.microsoft.com/office/powerpoint/2010/main" val="241469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436F99-A6DB-6927-61C7-C33B925F1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07"/>
            <a:ext cx="12192000" cy="6721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Simulation Results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C92648A-910B-5C2F-27E5-4C7CCAF4E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726019"/>
              </p:ext>
            </p:extLst>
          </p:nvPr>
        </p:nvGraphicFramePr>
        <p:xfrm>
          <a:off x="1018583" y="2329345"/>
          <a:ext cx="3388658" cy="3619500"/>
        </p:xfrm>
        <a:graphic>
          <a:graphicData uri="http://schemas.openxmlformats.org/drawingml/2006/table">
            <a:tbl>
              <a:tblPr firstRow="1">
                <a:tableStyleId>{1FECB4D8-DB02-4DC6-A0A2-4F2EBAE1DC90}</a:tableStyleId>
              </a:tblPr>
              <a:tblGrid>
                <a:gridCol w="1267417">
                  <a:extLst>
                    <a:ext uri="{9D8B030D-6E8A-4147-A177-3AD203B41FA5}">
                      <a16:colId xmlns:a16="http://schemas.microsoft.com/office/drawing/2014/main" val="2624905687"/>
                    </a:ext>
                  </a:extLst>
                </a:gridCol>
                <a:gridCol w="1147482">
                  <a:extLst>
                    <a:ext uri="{9D8B030D-6E8A-4147-A177-3AD203B41FA5}">
                      <a16:colId xmlns:a16="http://schemas.microsoft.com/office/drawing/2014/main" val="4097990823"/>
                    </a:ext>
                  </a:extLst>
                </a:gridCol>
                <a:gridCol w="973759">
                  <a:extLst>
                    <a:ext uri="{9D8B030D-6E8A-4147-A177-3AD203B41FA5}">
                      <a16:colId xmlns:a16="http://schemas.microsoft.com/office/drawing/2014/main" val="135600258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Eigen Values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Frequency Mode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Damping Ratio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508941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-0.42089 + 6.3554i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1.0115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0.0661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427788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-0.42089 -  6.3554i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1.0115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0.0661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755155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-0.28902 + 5.657i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0.9003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7675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-0.28902 -  5.657i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0.9003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08211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-6.8438 + 0i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54618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-6.3271 + 0i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46182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-4.4875 + 0i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325862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-0.011982 + 3.3021i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0.5255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0.0036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721701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-0.011982 -  3.3021i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0.5255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0.0036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901588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-0.13194 + 0i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3137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-0.10983 + 0i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75962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-0.0173 + 0i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441180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-0.0033303 + 0i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912280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-0.0033331 + 0i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860579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-0.0033332 + 0i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657682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-100 + 0i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985453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-100 + 0i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720275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</a:rPr>
                        <a:t>-100 + 0i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3176584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1BE846BC-C484-C403-102D-4BB0F8D129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557861"/>
              </p:ext>
            </p:extLst>
          </p:nvPr>
        </p:nvGraphicFramePr>
        <p:xfrm>
          <a:off x="4686811" y="1799146"/>
          <a:ext cx="3982059" cy="4381500"/>
        </p:xfrm>
        <a:graphic>
          <a:graphicData uri="http://schemas.openxmlformats.org/drawingml/2006/table">
            <a:tbl>
              <a:tblPr firstRow="1">
                <a:tableStyleId>{1FECB4D8-DB02-4DC6-A0A2-4F2EBAE1DC90}</a:tableStyleId>
              </a:tblPr>
              <a:tblGrid>
                <a:gridCol w="1327353">
                  <a:extLst>
                    <a:ext uri="{9D8B030D-6E8A-4147-A177-3AD203B41FA5}">
                      <a16:colId xmlns:a16="http://schemas.microsoft.com/office/drawing/2014/main" val="1458898690"/>
                    </a:ext>
                  </a:extLst>
                </a:gridCol>
                <a:gridCol w="1327353">
                  <a:extLst>
                    <a:ext uri="{9D8B030D-6E8A-4147-A177-3AD203B41FA5}">
                      <a16:colId xmlns:a16="http://schemas.microsoft.com/office/drawing/2014/main" val="972487648"/>
                    </a:ext>
                  </a:extLst>
                </a:gridCol>
                <a:gridCol w="1327353">
                  <a:extLst>
                    <a:ext uri="{9D8B030D-6E8A-4147-A177-3AD203B41FA5}">
                      <a16:colId xmlns:a16="http://schemas.microsoft.com/office/drawing/2014/main" val="58795244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Eigen Values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Frequency Mode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Damping Ratio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340661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-100 + 0i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682090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-100 + 0i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67744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-0.60018 + 6.3558i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1.0116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0.094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111058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-0.60018 - 6.3558i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1.0116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0.094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122897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-0.45734 + 5.6573i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0.9004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0.0806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466104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-0.45734 - 5.6573i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0.9004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0.0806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917033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-6.3172 + 0i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30713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-6.827 + 0i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34530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-4.4984 + 0i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346331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-0.17707 + 3.3047i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0.0535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325767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-0.17707 - 3.3047i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0.0535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601052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-0.13455 + 0i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314255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-0.12253 + 0i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92605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-0.10255 + 0i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092690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-0.087007 + 0i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285386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-0.010801 + 0i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85058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-0.0010286 + 0i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672336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-0.0015182 + 0i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261200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-0.0033266 + 0i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9093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-0.0033331 + 0i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172841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-0.0033332 + 0i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48184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-100 + 0i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30410502"/>
                  </a:ext>
                </a:extLst>
              </a:tr>
            </a:tbl>
          </a:graphicData>
        </a:graphic>
      </p:graphicFrame>
      <p:sp>
        <p:nvSpPr>
          <p:cNvPr id="16" name="Subtitle 2">
            <a:extLst>
              <a:ext uri="{FF2B5EF4-FFF2-40B4-BE49-F238E27FC236}">
                <a16:creationId xmlns:a16="http://schemas.microsoft.com/office/drawing/2014/main" id="{A113CDC2-69CF-4948-777C-4E339A896B3E}"/>
              </a:ext>
            </a:extLst>
          </p:cNvPr>
          <p:cNvSpPr txBox="1">
            <a:spLocks/>
          </p:cNvSpPr>
          <p:nvPr/>
        </p:nvSpPr>
        <p:spPr>
          <a:xfrm>
            <a:off x="1018583" y="5977562"/>
            <a:ext cx="3388658" cy="486090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Corbel" panose="020B0503020204020204" pitchFamily="34" charset="0"/>
              </a:rPr>
              <a:t>System without PSS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D69439A6-5610-247F-E5A7-DE39344C6247}"/>
              </a:ext>
            </a:extLst>
          </p:cNvPr>
          <p:cNvSpPr txBox="1">
            <a:spLocks/>
          </p:cNvSpPr>
          <p:nvPr/>
        </p:nvSpPr>
        <p:spPr>
          <a:xfrm>
            <a:off x="4686811" y="6225731"/>
            <a:ext cx="3982059" cy="320690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Corbel" panose="020B0503020204020204" pitchFamily="34" charset="0"/>
              </a:rPr>
              <a:t>System with </a:t>
            </a:r>
            <a:r>
              <a:rPr lang="el-GR" sz="1200" dirty="0">
                <a:latin typeface="Corbel" panose="020B0503020204020204" pitchFamily="34" charset="0"/>
              </a:rPr>
              <a:t>Δω</a:t>
            </a:r>
            <a:r>
              <a:rPr lang="en-US" sz="1200" dirty="0">
                <a:latin typeface="Corbel" panose="020B0503020204020204" pitchFamily="34" charset="0"/>
              </a:rPr>
              <a:t>-Type PSS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92A7A7D0-DBD3-5E9F-06BF-2CD64EEF65CF}"/>
              </a:ext>
            </a:extLst>
          </p:cNvPr>
          <p:cNvSpPr txBox="1">
            <a:spLocks/>
          </p:cNvSpPr>
          <p:nvPr/>
        </p:nvSpPr>
        <p:spPr>
          <a:xfrm>
            <a:off x="9331815" y="5287718"/>
            <a:ext cx="2402985" cy="320690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Corbel" panose="020B0503020204020204" pitchFamily="34" charset="0"/>
              </a:rPr>
              <a:t>Eigen Value Comparison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51920DA-8E7C-8761-5406-6004DA9E5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5188" y="2528048"/>
            <a:ext cx="3249796" cy="275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58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436F99-A6DB-6927-61C7-C33B925F1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662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Observations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3A65090-18EA-A098-47C4-E767A1C5734E}"/>
              </a:ext>
            </a:extLst>
          </p:cNvPr>
          <p:cNvSpPr txBox="1">
            <a:spLocks/>
          </p:cNvSpPr>
          <p:nvPr/>
        </p:nvSpPr>
        <p:spPr>
          <a:xfrm>
            <a:off x="1371599" y="2583869"/>
            <a:ext cx="6732495" cy="3088973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PSS was able to improve the system dynamics by a small margin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All the frequency modes have achieved a damping greater than 5%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However, introducing PSS introduced more modes into the system.</a:t>
            </a:r>
          </a:p>
        </p:txBody>
      </p:sp>
    </p:spTree>
    <p:extLst>
      <p:ext uri="{BB962C8B-B14F-4D97-AF65-F5344CB8AC3E}">
        <p14:creationId xmlns:p14="http://schemas.microsoft.com/office/powerpoint/2010/main" val="3899955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9757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1DDECF7-01EB-D042-AD66-4099B694EFAD}"/>
              </a:ext>
            </a:extLst>
          </p:cNvPr>
          <p:cNvSpPr/>
          <p:nvPr/>
        </p:nvSpPr>
        <p:spPr>
          <a:xfrm>
            <a:off x="833359" y="996696"/>
            <a:ext cx="8603488" cy="4608237"/>
          </a:xfrm>
          <a:prstGeom prst="rect">
            <a:avLst/>
          </a:prstGeom>
          <a:solidFill>
            <a:schemeClr val="bg1">
              <a:lumMod val="85000"/>
              <a:alpha val="5042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580579"/>
            <a:ext cx="4882896" cy="737583"/>
          </a:xfrm>
        </p:spPr>
        <p:txBody>
          <a:bodyPr lIns="0" rIns="0">
            <a:noAutofit/>
          </a:bodyPr>
          <a:lstStyle/>
          <a:p>
            <a:pPr algn="l"/>
            <a:r>
              <a:rPr lang="en-US" sz="4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599" y="2763924"/>
            <a:ext cx="6571129" cy="2426143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Generalized PSS architecture improves system response effectively in grids.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Research addresses present challenges in modern power systems effectively.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Highlights the necessity for further exploration into PSS parameter tuning.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2435095"/>
            <a:ext cx="365294" cy="4571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F7E6AC-97FC-6E49-9ACF-6E888FCD97C6}"/>
              </a:ext>
            </a:extLst>
          </p:cNvPr>
          <p:cNvSpPr/>
          <p:nvPr/>
        </p:nvSpPr>
        <p:spPr>
          <a:xfrm>
            <a:off x="896112" y="996696"/>
            <a:ext cx="7287768" cy="77836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94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D189DF-C75B-9F4E-8256-970B9D320B4C}"/>
              </a:ext>
            </a:extLst>
          </p:cNvPr>
          <p:cNvSpPr txBox="1">
            <a:spLocks/>
          </p:cNvSpPr>
          <p:nvPr/>
        </p:nvSpPr>
        <p:spPr>
          <a:xfrm>
            <a:off x="7343310" y="3607727"/>
            <a:ext cx="5221224" cy="836934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b="1" spc="-150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Questions?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750791-6BAF-234A-8856-6BBE222E90D6}"/>
              </a:ext>
            </a:extLst>
          </p:cNvPr>
          <p:cNvSpPr txBox="1">
            <a:spLocks/>
          </p:cNvSpPr>
          <p:nvPr/>
        </p:nvSpPr>
        <p:spPr>
          <a:xfrm>
            <a:off x="6318504" y="2778161"/>
            <a:ext cx="5696712" cy="945103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b="1" spc="-150" dirty="0">
                <a:solidFill>
                  <a:srgbClr val="C00000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Thank You</a:t>
            </a:r>
          </a:p>
        </p:txBody>
      </p:sp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AEAE19FF-35E9-F84A-839D-F6F77BDABC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22" r="21544"/>
          <a:stretch/>
        </p:blipFill>
        <p:spPr>
          <a:xfrm>
            <a:off x="946150" y="0"/>
            <a:ext cx="398462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9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2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719076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Reference Paper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618673"/>
            <a:ext cx="365294" cy="4571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E04D15-F307-9A0F-9562-C4F295AB1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7389" y="2207656"/>
            <a:ext cx="7497221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7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7077456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9592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66" b="8977"/>
          <a:stretch/>
        </p:blipFill>
        <p:spPr>
          <a:xfrm>
            <a:off x="1572921" y="2541348"/>
            <a:ext cx="4318707" cy="160624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EFB66FE-CB17-A244-89C8-51A7774591FE}"/>
              </a:ext>
            </a:extLst>
          </p:cNvPr>
          <p:cNvSpPr/>
          <p:nvPr/>
        </p:nvSpPr>
        <p:spPr>
          <a:xfrm>
            <a:off x="1580871" y="4383145"/>
            <a:ext cx="4331914" cy="1323439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Exponential increase in renewable penetration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Increase in inverter based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Reduced system inertia and damping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Increase in voltage oscillations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Small signal and transient stability issues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9E447E-5E66-B44C-BCC1-6A9FC6A342E1}"/>
              </a:ext>
            </a:extLst>
          </p:cNvPr>
          <p:cNvSpPr/>
          <p:nvPr/>
        </p:nvSpPr>
        <p:spPr>
          <a:xfrm>
            <a:off x="6938285" y="4368387"/>
            <a:ext cx="4444007" cy="1323439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System load is becoming stiffer with respect to change in voltage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Advancements in wide area monitoring systems for control purposes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3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5" b="27718"/>
          <a:stretch/>
        </p:blipFill>
        <p:spPr>
          <a:xfrm>
            <a:off x="6938285" y="2541348"/>
            <a:ext cx="4311011" cy="1625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73415" y="6287520"/>
            <a:ext cx="111701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R. T. Elliott, P. </a:t>
            </a:r>
            <a:r>
              <a:rPr lang="en-US" sz="1050" dirty="0" err="1"/>
              <a:t>Arabshahi</a:t>
            </a:r>
            <a:r>
              <a:rPr lang="en-US" sz="1050" dirty="0"/>
              <a:t>, and D. S. </a:t>
            </a:r>
            <a:r>
              <a:rPr lang="en-US" sz="1050" dirty="0" err="1"/>
              <a:t>Kirschen</a:t>
            </a:r>
            <a:r>
              <a:rPr lang="en-US" sz="1050" dirty="0"/>
              <a:t>, ‘‘A generalized PSS architecture for balancing transient and small-signal response,’’ IEEE Trans. Power Syst., vol. 35, no. 2, pp. 1446–1456, Mar. 2020.</a:t>
            </a:r>
            <a:endParaRPr lang="en-IN" sz="1050" dirty="0"/>
          </a:p>
        </p:txBody>
      </p:sp>
    </p:spTree>
    <p:extLst>
      <p:ext uri="{BB962C8B-B14F-4D97-AF65-F5344CB8AC3E}">
        <p14:creationId xmlns:p14="http://schemas.microsoft.com/office/powerpoint/2010/main" val="193553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Power System Stabilizer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3415" y="6287520"/>
            <a:ext cx="111701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/>
              <a:t>https://pcmp.springeropen.com/articles/10.1186/s41601-020-00165-9/figures/3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600" y="2583869"/>
            <a:ext cx="5918200" cy="3088973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Synchronous generators have high gain AVRs to enhance stability margins.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However, high gain AVR increases synchronizing torque, they reduces the damping torque.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PSS produce auxiliary signals to excitation systems to reduce low frequency oscillation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Design of PSS is generally done based on fixed operating condition. </a:t>
            </a:r>
          </a:p>
        </p:txBody>
      </p:sp>
      <p:pic>
        <p:nvPicPr>
          <p:cNvPr id="1026" name="Picture 2" descr="Fig. 3">
            <a:extLst>
              <a:ext uri="{FF2B5EF4-FFF2-40B4-BE49-F238E27FC236}">
                <a16:creationId xmlns:a16="http://schemas.microsoft.com/office/drawing/2014/main" id="{522DF32A-66F5-2C59-4FAD-AA71FBCA7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205" y="2994371"/>
            <a:ext cx="4151694" cy="226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01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Motivation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600" y="2583869"/>
            <a:ext cx="9656064" cy="3088973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Renewable Energy Integration: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Increasing reliance on renewable sources replaces conventional generation, impacting grid inertia, voltage support, and oscillation damping, leading to low-frequency oscillations.</a:t>
            </a:r>
          </a:p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Wide-Area Monitoring Systems (WAMS):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Utilizing Phasor Measurement Units (PMUs) within advanced WAMS offers real-time data on grid conditions over large regions, enhancing control strategies and situational awareness to counter stability challenges.</a:t>
            </a:r>
          </a:p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Power System Stabilizers (PSS) and AVR Collaboration: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PSS, in coordination with Automatic Voltage Regulators (AVR), improves transient stability</a:t>
            </a:r>
          </a:p>
        </p:txBody>
      </p:sp>
    </p:spTree>
    <p:extLst>
      <p:ext uri="{BB962C8B-B14F-4D97-AF65-F5344CB8AC3E}">
        <p14:creationId xmlns:p14="http://schemas.microsoft.com/office/powerpoint/2010/main" val="546199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FB6AE803-341C-18FA-55F2-C0FC7EAD0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21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Control Strategy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537882" y="2282049"/>
            <a:ext cx="2106706" cy="427378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Swing equation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62CFE0-473F-7624-C920-2A3AAF6AB0E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64392" y="2116812"/>
            <a:ext cx="4896533" cy="590632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9655992A-3118-94D7-67FF-52B4588EAC69}"/>
              </a:ext>
            </a:extLst>
          </p:cNvPr>
          <p:cNvSpPr txBox="1">
            <a:spLocks/>
          </p:cNvSpPr>
          <p:nvPr/>
        </p:nvSpPr>
        <p:spPr>
          <a:xfrm>
            <a:off x="500894" y="2930071"/>
            <a:ext cx="5415812" cy="427378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Linearizing about a non equilibrium trajectory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E49FBF-C84F-D8B8-4BEB-2586D9AE2E7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71098" y="3486583"/>
            <a:ext cx="4124901" cy="68589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42EB2C6-55A4-3679-B81B-892F7BB7469F}"/>
              </a:ext>
            </a:extLst>
          </p:cNvPr>
          <p:cNvSpPr/>
          <p:nvPr/>
        </p:nvSpPr>
        <p:spPr>
          <a:xfrm>
            <a:off x="8552329" y="4921625"/>
            <a:ext cx="2374787" cy="10219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97177EC-A47D-C821-ABFF-9A35C958D38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3556608"/>
            <a:ext cx="2896004" cy="5715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35B1700-A46B-C7C5-2058-45E07DF528D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71098" y="4339190"/>
            <a:ext cx="5077534" cy="6668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DFB37BD-9EAA-039C-7773-BDE620502921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86170" y="4172479"/>
            <a:ext cx="2715004" cy="619211"/>
          </a:xfrm>
          <a:prstGeom prst="rect">
            <a:avLst/>
          </a:prstGeom>
        </p:spPr>
      </p:pic>
      <p:sp>
        <p:nvSpPr>
          <p:cNvPr id="23" name="Subtitle 2">
            <a:extLst>
              <a:ext uri="{FF2B5EF4-FFF2-40B4-BE49-F238E27FC236}">
                <a16:creationId xmlns:a16="http://schemas.microsoft.com/office/drawing/2014/main" id="{D2C00912-C610-95B2-1B55-BC61C9CB39F4}"/>
              </a:ext>
            </a:extLst>
          </p:cNvPr>
          <p:cNvSpPr txBox="1">
            <a:spLocks/>
          </p:cNvSpPr>
          <p:nvPr/>
        </p:nvSpPr>
        <p:spPr>
          <a:xfrm>
            <a:off x="8711787" y="5391745"/>
            <a:ext cx="2188434" cy="1093123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1200" dirty="0">
                <a:latin typeface="Corbel" panose="020B0503020204020204" pitchFamily="34" charset="0"/>
              </a:rPr>
              <a:t>function of time tracks changes in overall system operating point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3225CA1-2FE3-CEAB-1FD7-C1C9E3F9B8D1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57697" y="5065981"/>
            <a:ext cx="2188434" cy="29673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3DD4A8-4E61-8413-AF71-4D40F9E25372}"/>
              </a:ext>
            </a:extLst>
          </p:cNvPr>
          <p:cNvSpPr txBox="1"/>
          <p:nvPr/>
        </p:nvSpPr>
        <p:spPr>
          <a:xfrm>
            <a:off x="273415" y="6287520"/>
            <a:ext cx="111701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R. T. Elliott, P. </a:t>
            </a:r>
            <a:r>
              <a:rPr lang="en-US" sz="1050" dirty="0" err="1"/>
              <a:t>Arabshahi</a:t>
            </a:r>
            <a:r>
              <a:rPr lang="en-US" sz="1050" dirty="0"/>
              <a:t>, and D. S. </a:t>
            </a:r>
            <a:r>
              <a:rPr lang="en-US" sz="1050" dirty="0" err="1"/>
              <a:t>Kirschen</a:t>
            </a:r>
            <a:r>
              <a:rPr lang="en-US" sz="1050" dirty="0"/>
              <a:t>, ‘‘A generalized PSS architecture for balancing transient and small-signal response,’’ IEEE Trans. Power Syst., vol. 35, no. 2, pp. 1446–1456, Mar. 2020.</a:t>
            </a:r>
            <a:endParaRPr lang="en-IN" sz="1050" dirty="0"/>
          </a:p>
        </p:txBody>
      </p:sp>
    </p:spTree>
    <p:extLst>
      <p:ext uri="{BB962C8B-B14F-4D97-AF65-F5344CB8AC3E}">
        <p14:creationId xmlns:p14="http://schemas.microsoft.com/office/powerpoint/2010/main" val="4940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436F99-A6DB-6927-61C7-C33B925F1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21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Center of Inertia Speed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600" y="2583870"/>
            <a:ext cx="9656064" cy="486090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COI speed is the common synchronous speed  to which generators tend in steady-state conditions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BA94F2-C899-D7B4-910B-E9EDFBEFE6AD}"/>
              </a:ext>
            </a:extLst>
          </p:cNvPr>
          <p:cNvSpPr txBox="1"/>
          <p:nvPr/>
        </p:nvSpPr>
        <p:spPr>
          <a:xfrm>
            <a:off x="273415" y="6287520"/>
            <a:ext cx="111701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R. T. Elliott, P. </a:t>
            </a:r>
            <a:r>
              <a:rPr lang="en-US" sz="1050" dirty="0" err="1"/>
              <a:t>Arabshahi</a:t>
            </a:r>
            <a:r>
              <a:rPr lang="en-US" sz="1050" dirty="0"/>
              <a:t>, and D. S. </a:t>
            </a:r>
            <a:r>
              <a:rPr lang="en-US" sz="1050" dirty="0" err="1"/>
              <a:t>Kirschen</a:t>
            </a:r>
            <a:r>
              <a:rPr lang="en-US" sz="1050" dirty="0"/>
              <a:t>, ‘‘A generalized PSS architecture for balancing transient and small-signal response,’’ IEEE Trans. Power Syst., vol. 35, no. 2, pp. 1446–1456, Mar. 2020.</a:t>
            </a:r>
            <a:endParaRPr lang="en-IN" sz="10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2901AE-E938-0F07-1F84-D116A22F9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865" y="3179172"/>
            <a:ext cx="2267266" cy="75258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D9D4CDB5-2664-3992-F2A8-6BB124208E1F}"/>
              </a:ext>
            </a:extLst>
          </p:cNvPr>
          <p:cNvSpPr txBox="1">
            <a:spLocks/>
          </p:cNvSpPr>
          <p:nvPr/>
        </p:nvSpPr>
        <p:spPr>
          <a:xfrm>
            <a:off x="1345171" y="4225578"/>
            <a:ext cx="9656064" cy="486090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COI speed calculation using weighted average of frequency measurements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900CE9-3CD1-098D-16CF-ED13889738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1765" y="4720325"/>
            <a:ext cx="2353003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07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436F99-A6DB-6927-61C7-C33B925F1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6895"/>
            <a:ext cx="12192000" cy="6721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l-GR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Δω</a:t>
            </a:r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-Type PSS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600" y="4969206"/>
            <a:ext cx="9656064" cy="486090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Output equation of PSS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BA94F2-C899-D7B4-910B-E9EDFBEFE6AD}"/>
              </a:ext>
            </a:extLst>
          </p:cNvPr>
          <p:cNvSpPr txBox="1"/>
          <p:nvPr/>
        </p:nvSpPr>
        <p:spPr>
          <a:xfrm>
            <a:off x="273415" y="6287520"/>
            <a:ext cx="111701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R. T. Elliott, P. </a:t>
            </a:r>
            <a:r>
              <a:rPr lang="en-US" sz="1050" dirty="0" err="1"/>
              <a:t>Arabshahi</a:t>
            </a:r>
            <a:r>
              <a:rPr lang="en-US" sz="1050" dirty="0"/>
              <a:t>, and D. S. </a:t>
            </a:r>
            <a:r>
              <a:rPr lang="en-US" sz="1050" dirty="0" err="1"/>
              <a:t>Kirschen</a:t>
            </a:r>
            <a:r>
              <a:rPr lang="en-US" sz="1050" dirty="0"/>
              <a:t>, ‘‘A generalized PSS architecture for balancing transient and small-signal response,’’ IEEE Trans. Power Syst., vol. 35, no. 2, pp. 1446–1456, Mar. 2020.</a:t>
            </a:r>
            <a:endParaRPr lang="en-IN" sz="10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B0CFF9-9571-4E08-579C-4EC582353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142" y="2205495"/>
            <a:ext cx="5240953" cy="22536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24CB7F-F67A-BE82-97EA-8BAFCCCD0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149" y="2485157"/>
            <a:ext cx="5115639" cy="17242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C8293EF-459E-F5E3-FF96-A5790DE57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3049" y="5520996"/>
            <a:ext cx="4305901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553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436F99-A6DB-6927-61C7-C33B925F1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6895"/>
            <a:ext cx="12192000" cy="6721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Simulation Setup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600" y="4956339"/>
            <a:ext cx="9656064" cy="486090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Kundur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two area system with PSS on G2 and G3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BA94F2-C899-D7B4-910B-E9EDFBEFE6AD}"/>
              </a:ext>
            </a:extLst>
          </p:cNvPr>
          <p:cNvSpPr txBox="1"/>
          <p:nvPr/>
        </p:nvSpPr>
        <p:spPr>
          <a:xfrm>
            <a:off x="273415" y="6287520"/>
            <a:ext cx="111701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R. T. Elliott, P. </a:t>
            </a:r>
            <a:r>
              <a:rPr lang="en-US" sz="1050" dirty="0" err="1"/>
              <a:t>Arabshahi</a:t>
            </a:r>
            <a:r>
              <a:rPr lang="en-US" sz="1050" dirty="0"/>
              <a:t>, and D. S. </a:t>
            </a:r>
            <a:r>
              <a:rPr lang="en-US" sz="1050" dirty="0" err="1"/>
              <a:t>Kirschen</a:t>
            </a:r>
            <a:r>
              <a:rPr lang="en-US" sz="1050" dirty="0"/>
              <a:t>, ‘‘A generalized PSS architecture for balancing transient and small-signal response,’’ IEEE Trans. Power Syst., vol. 35, no. 2, pp. 1446–1456, Mar. 2020.</a:t>
            </a:r>
            <a:endParaRPr lang="en-IN" sz="1050" dirty="0"/>
          </a:p>
        </p:txBody>
      </p:sp>
      <p:pic>
        <p:nvPicPr>
          <p:cNvPr id="2050" name="Picture 2" descr="Power Systems Test Cases ::: Kundur's Two-Area System ::: Prof. F.  Gonzalez-Longatt">
            <a:extLst>
              <a:ext uri="{FF2B5EF4-FFF2-40B4-BE49-F238E27FC236}">
                <a16:creationId xmlns:a16="http://schemas.microsoft.com/office/drawing/2014/main" id="{1FAB38F5-08FF-39F9-16BF-25C1831C3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148" y="2280368"/>
            <a:ext cx="5880700" cy="248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712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4ACA9169F24741960300EE7E179CBF" ma:contentTypeVersion="11" ma:contentTypeDescription="Create a new document." ma:contentTypeScope="" ma:versionID="54c8c706c11da1e000dda3f1eb013143">
  <xsd:schema xmlns:xsd="http://www.w3.org/2001/XMLSchema" xmlns:xs="http://www.w3.org/2001/XMLSchema" xmlns:p="http://schemas.microsoft.com/office/2006/metadata/properties" xmlns:ns2="f676eefc-c70f-44d5-9c82-a6ac291a9a04" targetNamespace="http://schemas.microsoft.com/office/2006/metadata/properties" ma:root="true" ma:fieldsID="8a65a8a62b540df1af627bc56c48d5b5" ns2:_="">
    <xsd:import namespace="f676eefc-c70f-44d5-9c82-a6ac291a9a0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76eefc-c70f-44d5-9c82-a6ac291a9a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3F7E51F-C385-4F28-A71F-42AB79AD3C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76eefc-c70f-44d5-9c82-a6ac291a9a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6F3EC3B-8C20-496B-B0B0-3CC99F89579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44E7B5A-2672-4FF4-88BE-1FAD4D75FFE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3672</TotalTime>
  <Words>961</Words>
  <Application>Microsoft Office PowerPoint</Application>
  <PresentationFormat>Widescreen</PresentationFormat>
  <Paragraphs>227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Aptos Narrow</vt:lpstr>
      <vt:lpstr>Arial</vt:lpstr>
      <vt:lpstr>Calibri</vt:lpstr>
      <vt:lpstr>Calibri Light</vt:lpstr>
      <vt:lpstr>Corbel</vt:lpstr>
      <vt:lpstr>Wingdings</vt:lpstr>
      <vt:lpstr>Office Theme</vt:lpstr>
      <vt:lpstr>A Generalized PSS Architecture for Balancing Transient and Small-Signal Response</vt:lpstr>
      <vt:lpstr>Reference Paper</vt:lpstr>
      <vt:lpstr>Introduction</vt:lpstr>
      <vt:lpstr>Power System Stabilizer</vt:lpstr>
      <vt:lpstr>Motivation</vt:lpstr>
      <vt:lpstr>Control Strategy</vt:lpstr>
      <vt:lpstr>Center of Inertia Speed</vt:lpstr>
      <vt:lpstr>Δω-Type PSS</vt:lpstr>
      <vt:lpstr>Simulation Setup</vt:lpstr>
      <vt:lpstr>Simulation Results</vt:lpstr>
      <vt:lpstr>Observations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Dillon, Charles</dc:creator>
  <cp:lastModifiedBy>P, Athul Jose</cp:lastModifiedBy>
  <cp:revision>196</cp:revision>
  <dcterms:created xsi:type="dcterms:W3CDTF">2021-09-07T17:43:47Z</dcterms:created>
  <dcterms:modified xsi:type="dcterms:W3CDTF">2024-05-02T04:01:27Z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0x0101005D4ACA9169F24741960300EE7E179CBF</vt:lpwstr>
  </property>
</Properties>
</file>